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4" r:id="rId3"/>
    <p:sldId id="296" r:id="rId4"/>
    <p:sldId id="284" r:id="rId5"/>
    <p:sldId id="300" r:id="rId6"/>
    <p:sldId id="305" r:id="rId7"/>
    <p:sldId id="302" r:id="rId8"/>
    <p:sldId id="295" r:id="rId9"/>
    <p:sldId id="306" r:id="rId10"/>
    <p:sldId id="299" r:id="rId11"/>
    <p:sldId id="303" r:id="rId12"/>
    <p:sldId id="294" r:id="rId13"/>
    <p:sldId id="285" r:id="rId14"/>
    <p:sldId id="293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D1D1B"/>
    <a:srgbClr val="C6C6C6"/>
    <a:srgbClr val="73B6AF"/>
    <a:srgbClr val="68B1E1"/>
    <a:srgbClr val="2C539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8705" autoAdjust="0"/>
  </p:normalViewPr>
  <p:slideViewPr>
    <p:cSldViewPr>
      <p:cViewPr>
        <p:scale>
          <a:sx n="100" d="100"/>
          <a:sy n="100" d="100"/>
        </p:scale>
        <p:origin x="-1860" y="-348"/>
      </p:cViewPr>
      <p:guideLst>
        <p:guide orient="horz" pos="799"/>
        <p:guide orient="horz" pos="3748"/>
        <p:guide orient="horz" pos="2160"/>
        <p:guide pos="340"/>
        <p:guide pos="2880"/>
        <p:guide pos="5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74530-62B5-4946-899E-989C8C21C67A}" type="datetimeFigureOut">
              <a:rPr lang="cs-CZ" smtClean="0"/>
              <a:t>11.9.2016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10A0F-8974-4FBE-83E2-D671DC57D6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52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10C1676-75CC-47DF-B6F8-7B04CEB5C258}" type="datetimeFigureOut">
              <a:rPr lang="cs-CZ"/>
              <a:pPr>
                <a:defRPr/>
              </a:pPr>
              <a:t>11.9.2016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264F2C3-F260-4FCF-8ABC-65A4DB4F2F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137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0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cs-CZ" dirty="0" smtClean="0"/>
              <a:t>TTC</a:t>
            </a:r>
            <a:r>
              <a:rPr lang="cs-CZ" baseline="0" dirty="0" smtClean="0"/>
              <a:t> = </a:t>
            </a:r>
            <a:r>
              <a:rPr lang="cs-CZ" dirty="0" smtClean="0"/>
              <a:t>Maximální přípustná obchodní výměna mezi dvěma oblastmi</a:t>
            </a:r>
          </a:p>
          <a:p>
            <a:pPr marL="2880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cs-CZ" dirty="0" smtClean="0"/>
          </a:p>
          <a:p>
            <a:pPr marL="2880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cs-CZ" dirty="0" smtClean="0"/>
              <a:t>Nad vypočítaným modelem zatížení se provádí simulace dodatečných obchodních výměn mezi dvěma oblastmi</a:t>
            </a:r>
          </a:p>
          <a:p>
            <a:pPr marL="573750" lvl="3" indent="-285750">
              <a:buFont typeface="Wingdings" panose="05000000000000000000" pitchFamily="2" charset="2"/>
              <a:buChar char="q"/>
            </a:pPr>
            <a:r>
              <a:rPr lang="cs-CZ" dirty="0" smtClean="0"/>
              <a:t>Snižuje se výroba v oblasti A a současně se zvyšuje výroba v oblasti B </a:t>
            </a:r>
          </a:p>
          <a:p>
            <a:pPr marL="573750" lvl="3" indent="-285750">
              <a:buFont typeface="Wingdings" panose="05000000000000000000" pitchFamily="2" charset="2"/>
              <a:buChar char="q"/>
            </a:pPr>
            <a:r>
              <a:rPr lang="cs-CZ" dirty="0" smtClean="0"/>
              <a:t>Proporcionální rozložení změny do jednotlivých prvků sítě</a:t>
            </a:r>
          </a:p>
          <a:p>
            <a:pPr marL="573750" lvl="3" indent="-285750">
              <a:buFont typeface="Wingdings" panose="05000000000000000000" pitchFamily="2" charset="2"/>
              <a:buChar char="q"/>
            </a:pPr>
            <a:r>
              <a:rPr lang="cs-CZ" dirty="0" smtClean="0"/>
              <a:t>Toto se provádí až do dosažení limitu některého prvku</a:t>
            </a:r>
          </a:p>
          <a:p>
            <a:pPr marL="573750" lvl="3" indent="-285750">
              <a:buFont typeface="Wingdings" panose="05000000000000000000" pitchFamily="2" charset="2"/>
              <a:buChar char="q"/>
            </a:pPr>
            <a:r>
              <a:rPr lang="cs-CZ" dirty="0" smtClean="0"/>
              <a:t>Z této hraniční situace vyplývá hodnota TTC pro hranici A–B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64F2C3-F260-4FCF-8ABC-65A4DB4F2F1F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042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0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cs-CZ" dirty="0" smtClean="0"/>
              <a:t>TTC</a:t>
            </a:r>
            <a:r>
              <a:rPr lang="cs-CZ" baseline="0" dirty="0" smtClean="0"/>
              <a:t> = </a:t>
            </a:r>
            <a:r>
              <a:rPr lang="cs-CZ" dirty="0" smtClean="0"/>
              <a:t>Maximální přípustná obchodní výměna mezi dvěma oblastmi</a:t>
            </a:r>
          </a:p>
          <a:p>
            <a:pPr marL="2880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cs-CZ" dirty="0" smtClean="0"/>
          </a:p>
          <a:p>
            <a:pPr marL="2880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cs-CZ" dirty="0" smtClean="0"/>
              <a:t>Nad vypočítaným modelem zatížení se provádí simulace dodatečných obchodních výměn mezi dvěma oblastmi</a:t>
            </a:r>
          </a:p>
          <a:p>
            <a:pPr marL="573750" lvl="3" indent="-285750">
              <a:buFont typeface="Wingdings" panose="05000000000000000000" pitchFamily="2" charset="2"/>
              <a:buChar char="q"/>
            </a:pPr>
            <a:r>
              <a:rPr lang="cs-CZ" dirty="0" smtClean="0"/>
              <a:t>Snižuje se výroba v oblasti A a současně se zvyšuje výroba v oblasti B </a:t>
            </a:r>
          </a:p>
          <a:p>
            <a:pPr marL="573750" lvl="3" indent="-285750">
              <a:buFont typeface="Wingdings" panose="05000000000000000000" pitchFamily="2" charset="2"/>
              <a:buChar char="q"/>
            </a:pPr>
            <a:r>
              <a:rPr lang="cs-CZ" dirty="0" smtClean="0"/>
              <a:t>Proporcionální rozložení změny do jednotlivých prvků sítě</a:t>
            </a:r>
          </a:p>
          <a:p>
            <a:pPr marL="573750" lvl="3" indent="-285750">
              <a:buFont typeface="Wingdings" panose="05000000000000000000" pitchFamily="2" charset="2"/>
              <a:buChar char="q"/>
            </a:pPr>
            <a:r>
              <a:rPr lang="cs-CZ" dirty="0" smtClean="0"/>
              <a:t>Toto se provádí až do dosažení limitu některého prvku</a:t>
            </a:r>
          </a:p>
          <a:p>
            <a:pPr marL="573750" lvl="3" indent="-285750">
              <a:buFont typeface="Wingdings" panose="05000000000000000000" pitchFamily="2" charset="2"/>
              <a:buChar char="q"/>
            </a:pPr>
            <a:r>
              <a:rPr lang="cs-CZ" dirty="0" smtClean="0"/>
              <a:t>Z této hraniční situace vyplývá hodnota TTC pro hranici A–B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64F2C3-F260-4FCF-8ABC-65A4DB4F2F1F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04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68000" y="3204000"/>
            <a:ext cx="8208000" cy="1512000"/>
          </a:xfrm>
        </p:spPr>
        <p:txBody>
          <a:bodyPr lIns="0" tIns="0" rIns="0" anchor="t" anchorCtr="0"/>
          <a:lstStyle>
            <a:lvl1pPr marL="0" indent="0" algn="l">
              <a:lnSpc>
                <a:spcPts val="3900"/>
              </a:lnSpc>
              <a:buNone/>
              <a:defRPr sz="1800" b="1">
                <a:solidFill>
                  <a:schemeClr val="bg1"/>
                </a:solidFill>
                <a:latin typeface="Futura CEZ OT Medium" pitchFamily="50" charset="-1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vložíte podnadpis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68000" y="1656000"/>
            <a:ext cx="8208000" cy="1512000"/>
          </a:xfrm>
        </p:spPr>
        <p:txBody>
          <a:bodyPr lIns="0" tIns="0" rIns="0" anchor="t" anchorCtr="0"/>
          <a:lstStyle>
            <a:lvl1pPr algn="l">
              <a:lnSpc>
                <a:spcPts val="39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</a:t>
            </a:r>
            <a:br>
              <a:rPr lang="cs-CZ" dirty="0" smtClean="0"/>
            </a:br>
            <a:r>
              <a:rPr lang="cs-CZ" dirty="0" smtClean="0"/>
              <a:t>vložíte</a:t>
            </a:r>
            <a:br>
              <a:rPr lang="cs-CZ" dirty="0" smtClean="0"/>
            </a:br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724000"/>
            <a:ext cx="8207375" cy="540000"/>
          </a:xfrm>
        </p:spPr>
        <p:txBody>
          <a:bodyPr/>
          <a:lstStyle>
            <a:lvl1pPr>
              <a:lnSpc>
                <a:spcPts val="1900"/>
              </a:lnSpc>
              <a:defRPr b="1">
                <a:solidFill>
                  <a:schemeClr val="bg1"/>
                </a:solidFill>
                <a:latin typeface="Futura CEZ OT Medium" pitchFamily="50" charset="-18"/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  <a:br>
              <a:rPr lang="cs-CZ" dirty="0" smtClean="0"/>
            </a:br>
            <a:r>
              <a:rPr lang="cs-CZ" dirty="0" smtClean="0"/>
              <a:t>a funkci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6223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s poznámkou vesp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000" y="1692000"/>
            <a:ext cx="8208000" cy="3960000"/>
          </a:xfrm>
        </p:spPr>
        <p:txBody>
          <a:bodyPr tIns="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B938-5FCE-4D92-988B-DF61F35B39B4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5688000"/>
            <a:ext cx="8207375" cy="324000"/>
          </a:xfrm>
        </p:spPr>
        <p:txBody>
          <a:bodyPr/>
          <a:lstStyle>
            <a:lvl1pPr>
              <a:lnSpc>
                <a:spcPts val="1300"/>
              </a:lnSpc>
              <a:defRPr sz="1000"/>
            </a:lvl1pPr>
          </a:lstStyle>
          <a:p>
            <a:pPr lvl="0"/>
            <a:r>
              <a:rPr lang="cs-CZ" dirty="0" smtClean="0"/>
              <a:t>Kliknutím lze vložit poznámku.</a:t>
            </a:r>
          </a:p>
        </p:txBody>
      </p:sp>
    </p:spTree>
    <p:extLst>
      <p:ext uri="{BB962C8B-B14F-4D97-AF65-F5344CB8AC3E}">
        <p14:creationId xmlns:p14="http://schemas.microsoft.com/office/powerpoint/2010/main" val="1038548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tIns="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B938-5FCE-4D92-988B-DF61F35B39B4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393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symetrick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000" y="1692000"/>
            <a:ext cx="3870000" cy="4320000"/>
          </a:xfrm>
        </p:spPr>
        <p:txBody>
          <a:bodyPr tIns="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B938-5FCE-4D92-988B-DF61F35B39B4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6"/>
          </p:nvPr>
        </p:nvSpPr>
        <p:spPr>
          <a:xfrm>
            <a:off x="4806000" y="1692000"/>
            <a:ext cx="3870000" cy="4320000"/>
          </a:xfrm>
        </p:spPr>
        <p:txBody>
          <a:bodyPr tIns="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3002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esymetrick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000" y="1692000"/>
            <a:ext cx="5112000" cy="4320000"/>
          </a:xfrm>
        </p:spPr>
        <p:txBody>
          <a:bodyPr tIns="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B938-5FCE-4D92-988B-DF61F35B39B4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6"/>
          </p:nvPr>
        </p:nvSpPr>
        <p:spPr>
          <a:xfrm>
            <a:off x="6048000" y="1692000"/>
            <a:ext cx="2628000" cy="4320000"/>
          </a:xfrm>
        </p:spPr>
        <p:txBody>
          <a:bodyPr tIns="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721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s pod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000" y="1692000"/>
            <a:ext cx="4356000" cy="4320000"/>
          </a:xfrm>
        </p:spPr>
        <p:txBody>
          <a:bodyPr tIns="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B938-5FCE-4D92-988B-DF61F35B39B4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6"/>
          </p:nvPr>
        </p:nvSpPr>
        <p:spPr>
          <a:xfrm>
            <a:off x="5292000" y="2016000"/>
            <a:ext cx="3384000" cy="1908000"/>
          </a:xfrm>
        </p:spPr>
        <p:txBody>
          <a:bodyPr tIns="0" bIns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292000" y="1692000"/>
            <a:ext cx="3384000" cy="324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cs-CZ" dirty="0" smtClean="0"/>
              <a:t>Kliknutím vložíte podnadpis</a:t>
            </a:r>
          </a:p>
        </p:txBody>
      </p:sp>
      <p:sp>
        <p:nvSpPr>
          <p:cNvPr id="10" name="Obdélník 9"/>
          <p:cNvSpPr/>
          <p:nvPr userDrawn="1"/>
        </p:nvSpPr>
        <p:spPr>
          <a:xfrm>
            <a:off x="5292000" y="3960000"/>
            <a:ext cx="3384376" cy="14041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8" hasCustomPrompt="1"/>
          </p:nvPr>
        </p:nvSpPr>
        <p:spPr>
          <a:xfrm>
            <a:off x="5292725" y="3959225"/>
            <a:ext cx="3382963" cy="1404938"/>
          </a:xfrm>
        </p:spPr>
        <p:txBody>
          <a:bodyPr lIns="108000" tIns="108000" rIns="108000" bIns="108000" anchor="ctr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Kliknutím vložíte 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7093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s popisem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000" y="2700000"/>
            <a:ext cx="5112000" cy="3312000"/>
          </a:xfrm>
        </p:spPr>
        <p:txBody>
          <a:bodyPr tIns="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B938-5FCE-4D92-988B-DF61F35B39B4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6"/>
          </p:nvPr>
        </p:nvSpPr>
        <p:spPr>
          <a:xfrm>
            <a:off x="6048000" y="2700000"/>
            <a:ext cx="2628000" cy="3312000"/>
          </a:xfrm>
        </p:spPr>
        <p:txBody>
          <a:bodyPr tIns="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7"/>
          </p:nvPr>
        </p:nvSpPr>
        <p:spPr>
          <a:xfrm>
            <a:off x="468313" y="1692000"/>
            <a:ext cx="5111750" cy="973137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8"/>
          </p:nvPr>
        </p:nvSpPr>
        <p:spPr>
          <a:xfrm>
            <a:off x="6048000" y="1692000"/>
            <a:ext cx="2628000" cy="973137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00632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vlevo, podnadpis a text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B938-5FCE-4D92-988B-DF61F35B39B4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6"/>
          </p:nvPr>
        </p:nvSpPr>
        <p:spPr>
          <a:xfrm>
            <a:off x="5040000" y="2016000"/>
            <a:ext cx="3636000" cy="2016000"/>
          </a:xfrm>
        </p:spPr>
        <p:txBody>
          <a:bodyPr tIns="0" bIns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40000" y="1692000"/>
            <a:ext cx="3636000" cy="324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cs-CZ" dirty="0" smtClean="0"/>
              <a:t>Kliknutím vložíte podnadpis</a:t>
            </a:r>
          </a:p>
        </p:txBody>
      </p:sp>
      <p:sp>
        <p:nvSpPr>
          <p:cNvPr id="10" name="Obdélník 9"/>
          <p:cNvSpPr/>
          <p:nvPr userDrawn="1"/>
        </p:nvSpPr>
        <p:spPr>
          <a:xfrm>
            <a:off x="4572000" y="4068000"/>
            <a:ext cx="4104000" cy="14041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4068000"/>
            <a:ext cx="4104000" cy="1404938"/>
          </a:xfrm>
        </p:spPr>
        <p:txBody>
          <a:bodyPr lIns="468000" tIns="108000" rIns="468000" bIns="108000" anchor="ctr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Kliknutím vložíte text</a:t>
            </a:r>
            <a:endParaRPr lang="cs-CZ" dirty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9"/>
          </p:nvPr>
        </p:nvSpPr>
        <p:spPr>
          <a:xfrm>
            <a:off x="0" y="1692000"/>
            <a:ext cx="4572000" cy="491400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68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vedle sebe, popis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B938-5FCE-4D92-988B-DF61F35B39B4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6"/>
          </p:nvPr>
        </p:nvSpPr>
        <p:spPr>
          <a:xfrm>
            <a:off x="468000" y="1692000"/>
            <a:ext cx="4537075" cy="3275012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7" hasCustomPrompt="1"/>
          </p:nvPr>
        </p:nvSpPr>
        <p:spPr>
          <a:xfrm>
            <a:off x="468000" y="5328000"/>
            <a:ext cx="8208000" cy="90011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cs-CZ" dirty="0" smtClean="0"/>
              <a:t>Kliknutím lze vložit popis obrázků.</a:t>
            </a:r>
          </a:p>
        </p:txBody>
      </p:sp>
      <p:sp>
        <p:nvSpPr>
          <p:cNvPr id="11" name="Zástupný symbol pro obrázek 7"/>
          <p:cNvSpPr>
            <a:spLocks noGrp="1"/>
          </p:cNvSpPr>
          <p:nvPr>
            <p:ph type="pic" sz="quarter" idx="18"/>
          </p:nvPr>
        </p:nvSpPr>
        <p:spPr>
          <a:xfrm>
            <a:off x="5040000" y="1692000"/>
            <a:ext cx="4104000" cy="3275012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995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 3 obrázků vlevo, text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B938-5FCE-4D92-988B-DF61F35B39B4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6"/>
          </p:nvPr>
        </p:nvSpPr>
        <p:spPr>
          <a:xfrm>
            <a:off x="5040000" y="2016000"/>
            <a:ext cx="3636000" cy="2016000"/>
          </a:xfrm>
        </p:spPr>
        <p:txBody>
          <a:bodyPr tIns="0" bIns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40000" y="1692000"/>
            <a:ext cx="3636000" cy="324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cs-CZ" dirty="0" smtClean="0"/>
              <a:t>Kliknutím vložíte podnadpis</a:t>
            </a:r>
          </a:p>
        </p:txBody>
      </p:sp>
      <p:sp>
        <p:nvSpPr>
          <p:cNvPr id="10" name="Obdélník 9"/>
          <p:cNvSpPr/>
          <p:nvPr userDrawn="1"/>
        </p:nvSpPr>
        <p:spPr>
          <a:xfrm>
            <a:off x="4608000" y="4068000"/>
            <a:ext cx="4068000" cy="14041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8" hasCustomPrompt="1"/>
          </p:nvPr>
        </p:nvSpPr>
        <p:spPr>
          <a:xfrm>
            <a:off x="4608000" y="4068000"/>
            <a:ext cx="4068000" cy="1404938"/>
          </a:xfrm>
        </p:spPr>
        <p:txBody>
          <a:bodyPr lIns="468000" tIns="108000" rIns="468000" bIns="108000" anchor="ctr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Kliknutím vložíte text</a:t>
            </a:r>
            <a:endParaRPr lang="cs-CZ" dirty="0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20"/>
          </p:nvPr>
        </p:nvSpPr>
        <p:spPr>
          <a:xfrm>
            <a:off x="0" y="1692000"/>
            <a:ext cx="4572000" cy="2339975"/>
          </a:xfrm>
        </p:spPr>
        <p:txBody>
          <a:bodyPr/>
          <a:lstStyle/>
          <a:p>
            <a:endParaRPr lang="cs-CZ"/>
          </a:p>
        </p:txBody>
      </p:sp>
      <p:sp>
        <p:nvSpPr>
          <p:cNvPr id="14" name="Zástupný symbol pro obrázek 13"/>
          <p:cNvSpPr>
            <a:spLocks noGrp="1"/>
          </p:cNvSpPr>
          <p:nvPr>
            <p:ph type="pic" sz="quarter" idx="21"/>
          </p:nvPr>
        </p:nvSpPr>
        <p:spPr>
          <a:xfrm>
            <a:off x="0" y="4068000"/>
            <a:ext cx="2268538" cy="253800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Zástupný symbol pro obrázek 13"/>
          <p:cNvSpPr>
            <a:spLocks noGrp="1"/>
          </p:cNvSpPr>
          <p:nvPr>
            <p:ph type="pic" sz="quarter" idx="22"/>
          </p:nvPr>
        </p:nvSpPr>
        <p:spPr>
          <a:xfrm>
            <a:off x="2304000" y="4068000"/>
            <a:ext cx="2268538" cy="253800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143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68000" y="468000"/>
            <a:ext cx="5580000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68000" y="1692000"/>
            <a:ext cx="82080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  <a:p>
            <a:pPr lvl="2"/>
            <a:r>
              <a:rPr lang="cs-CZ" altLang="cs-CZ" dirty="0" smtClean="0"/>
              <a:t>Třetí úroveň</a:t>
            </a:r>
          </a:p>
          <a:p>
            <a:pPr lvl="3"/>
            <a:r>
              <a:rPr lang="cs-CZ" altLang="cs-CZ" dirty="0" smtClean="0"/>
              <a:t>Čtvrtá úroveň</a:t>
            </a:r>
          </a:p>
          <a:p>
            <a:pPr lvl="4"/>
            <a:r>
              <a:rPr lang="cs-CZ" altLang="cs-CZ" dirty="0" smtClean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8000" y="6606000"/>
            <a:ext cx="360000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cs-CZ" sz="1000" b="1" kern="1200" smtClean="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31D901C-0E75-4822-9BEF-E798BCF97BD2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>
          <a:xfrm>
            <a:off x="900000" y="6606000"/>
            <a:ext cx="7776000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cxnSp>
        <p:nvCxnSpPr>
          <p:cNvPr id="5" name="Přímá spojnice 4"/>
          <p:cNvCxnSpPr/>
          <p:nvPr userDrawn="1"/>
        </p:nvCxnSpPr>
        <p:spPr>
          <a:xfrm>
            <a:off x="467544" y="1368000"/>
            <a:ext cx="5580620" cy="0"/>
          </a:xfrm>
          <a:prstGeom prst="line">
            <a:avLst/>
          </a:prstGeom>
          <a:ln w="6350"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3" r:id="rId2"/>
    <p:sldLayoutId id="2147483676" r:id="rId3"/>
    <p:sldLayoutId id="2147483678" r:id="rId4"/>
    <p:sldLayoutId id="2147483671" r:id="rId5"/>
    <p:sldLayoutId id="2147483677" r:id="rId6"/>
    <p:sldLayoutId id="2147483672" r:id="rId7"/>
    <p:sldLayoutId id="2147483673" r:id="rId8"/>
    <p:sldLayoutId id="2147483674" r:id="rId9"/>
    <p:sldLayoutId id="214748367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lang="cs-CZ" altLang="cs-CZ" sz="2400" b="1" kern="1200" dirty="0">
          <a:solidFill>
            <a:schemeClr val="accent1"/>
          </a:solidFill>
          <a:latin typeface="Futura CEZ OT Medium" pitchFamily="50" charset="-18"/>
          <a:ea typeface="+mn-ea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8B1E1"/>
          </a:solidFill>
          <a:latin typeface="Calibri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8B1E1"/>
          </a:solidFill>
          <a:latin typeface="Calibri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8B1E1"/>
          </a:solidFill>
          <a:latin typeface="Calibri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8B1E1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rtl="0" eaLnBrk="1" fontAlgn="base" hangingPunct="1">
        <a:lnSpc>
          <a:spcPts val="23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Tx/>
        <a:buNone/>
        <a:defRPr sz="1600" kern="1200">
          <a:solidFill>
            <a:srgbClr val="1D1D1B"/>
          </a:solidFill>
          <a:latin typeface="+mn-lt"/>
          <a:ea typeface="+mn-ea"/>
          <a:cs typeface="+mn-cs"/>
        </a:defRPr>
      </a:lvl1pPr>
      <a:lvl2pPr marL="0" indent="-144000" algn="l" rtl="0" eaLnBrk="1" fontAlgn="base" hangingPunct="1">
        <a:lnSpc>
          <a:spcPts val="23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 2" panose="05020102010507070707" pitchFamily="18" charset="2"/>
        <a:buChar char=""/>
        <a:defRPr sz="1600" kern="1200">
          <a:solidFill>
            <a:srgbClr val="1D1D1B"/>
          </a:solidFill>
          <a:latin typeface="+mn-lt"/>
          <a:ea typeface="+mn-ea"/>
          <a:cs typeface="+mn-cs"/>
        </a:defRPr>
      </a:lvl2pPr>
      <a:lvl3pPr marL="288000" indent="-144000" algn="l" rtl="0" eaLnBrk="1" fontAlgn="base" hangingPunct="1">
        <a:lnSpc>
          <a:spcPts val="23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Wingdings 2" panose="05020102010507070707" pitchFamily="18" charset="2"/>
        <a:buChar char=""/>
        <a:defRPr sz="1600" kern="1200">
          <a:solidFill>
            <a:srgbClr val="1D1D1B"/>
          </a:solidFill>
          <a:latin typeface="+mn-lt"/>
          <a:ea typeface="+mn-ea"/>
          <a:cs typeface="+mn-cs"/>
        </a:defRPr>
      </a:lvl3pPr>
      <a:lvl4pPr marL="288000" indent="0" algn="l" rtl="0" eaLnBrk="1" fontAlgn="base" hangingPunct="1">
        <a:lnSpc>
          <a:spcPts val="2100"/>
        </a:lnSpc>
        <a:spcBef>
          <a:spcPts val="0"/>
        </a:spcBef>
        <a:spcAft>
          <a:spcPts val="0"/>
        </a:spcAft>
        <a:buClr>
          <a:schemeClr val="tx2"/>
        </a:buClr>
        <a:buSzPct val="80000"/>
        <a:buFontTx/>
        <a:buNone/>
        <a:defRPr sz="1400" kern="1200">
          <a:solidFill>
            <a:srgbClr val="1D1D1B"/>
          </a:solidFill>
          <a:latin typeface="+mn-lt"/>
          <a:ea typeface="+mn-ea"/>
          <a:cs typeface="+mn-cs"/>
        </a:defRPr>
      </a:lvl4pPr>
      <a:lvl5pPr marL="648000" indent="0" algn="l" rtl="0" eaLnBrk="1" fontAlgn="base" hangingPunct="1">
        <a:lnSpc>
          <a:spcPts val="1900"/>
        </a:lnSpc>
        <a:spcBef>
          <a:spcPts val="0"/>
        </a:spcBef>
        <a:spcAft>
          <a:spcPts val="0"/>
        </a:spcAft>
        <a:buClr>
          <a:schemeClr val="tx2"/>
        </a:buClr>
        <a:buSzPct val="80000"/>
        <a:buFontTx/>
        <a:buNone/>
        <a:defRPr sz="1200" kern="1200">
          <a:solidFill>
            <a:srgbClr val="1D1D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EPS-EG Meeting 14/09/2016 Brussels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German SPOT and RES electricity Generation: impacts on Czech SPOT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Frédéric Wertz</a:t>
            </a:r>
          </a:p>
          <a:p>
            <a:r>
              <a:rPr lang="cs-CZ" dirty="0" smtClean="0"/>
              <a:t>Commodity Analyst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08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Facts and Conclusions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6FB938-5FCE-4D92-988B-DF61F35B39B4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68000" y="1692000"/>
            <a:ext cx="8532492" cy="490535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 smtClean="0"/>
              <a:t>SPOT is decreasing year after year</a:t>
            </a:r>
          </a:p>
          <a:p>
            <a:pPr marL="573750" lvl="3" indent="-285750">
              <a:buFont typeface="Wingdings" panose="05000000000000000000" pitchFamily="2" charset="2"/>
              <a:buChar char="q"/>
            </a:pPr>
            <a:r>
              <a:rPr lang="cs-CZ" sz="1800" dirty="0" smtClean="0"/>
              <a:t>European Power market is not expanding</a:t>
            </a:r>
          </a:p>
          <a:p>
            <a:pPr marL="933750" lvl="4" indent="-285750">
              <a:buFont typeface="Wingdings" panose="05000000000000000000" pitchFamily="2" charset="2"/>
              <a:buChar char="q"/>
            </a:pPr>
            <a:r>
              <a:rPr lang="cs-CZ" sz="1600" dirty="0" smtClean="0"/>
              <a:t>No need to invest in new capacities</a:t>
            </a:r>
          </a:p>
          <a:p>
            <a:pPr marL="573750" lvl="3" indent="-285750">
              <a:buFont typeface="Wingdings" panose="05000000000000000000" pitchFamily="2" charset="2"/>
              <a:buChar char="q"/>
            </a:pPr>
            <a:r>
              <a:rPr lang="cs-CZ" sz="1800" dirty="0" smtClean="0"/>
              <a:t>Share of market-traded electricity is rising</a:t>
            </a:r>
          </a:p>
          <a:p>
            <a:pPr marL="933750" lvl="4" indent="-285750">
              <a:buFont typeface="Wingdings" panose="05000000000000000000" pitchFamily="2" charset="2"/>
              <a:buChar char="q"/>
            </a:pPr>
            <a:r>
              <a:rPr lang="cs-CZ" sz="1600" dirty="0" smtClean="0"/>
              <a:t>European Energy Liberalisation is quite recent</a:t>
            </a:r>
          </a:p>
          <a:p>
            <a:pPr marL="573750" lvl="3" indent="-285750">
              <a:buFont typeface="Wingdings" panose="05000000000000000000" pitchFamily="2" charset="2"/>
              <a:buChar char="q"/>
            </a:pPr>
            <a:r>
              <a:rPr lang="cs-CZ" sz="1800" dirty="0" smtClean="0"/>
              <a:t>Operation and fuel costs are the new floor for MWh price, no more LCOE</a:t>
            </a:r>
          </a:p>
          <a:p>
            <a:pPr marL="933750" lvl="4" indent="-285750">
              <a:buFont typeface="Wingdings" panose="05000000000000000000" pitchFamily="2" charset="2"/>
              <a:buChar char="q"/>
            </a:pPr>
            <a:r>
              <a:rPr lang="cs-CZ" sz="1600" dirty="0" smtClean="0"/>
              <a:t>LCOE = Levelised Costs of Electricity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 smtClean="0"/>
              <a:t>RES generation pressurizes prices down year after year</a:t>
            </a:r>
          </a:p>
          <a:p>
            <a:pPr marL="573750" lvl="3" indent="-285750">
              <a:buFont typeface="Wingdings" panose="05000000000000000000" pitchFamily="2" charset="2"/>
              <a:buChar char="q"/>
            </a:pPr>
            <a:r>
              <a:rPr lang="cs-CZ" sz="1800" dirty="0" smtClean="0"/>
              <a:t>New RES capacities create overcapacities with very low marginal costs</a:t>
            </a:r>
          </a:p>
          <a:p>
            <a:pPr marL="573750" lvl="3" indent="-285750">
              <a:buFont typeface="Wingdings" panose="05000000000000000000" pitchFamily="2" charset="2"/>
              <a:buChar char="q"/>
            </a:pPr>
            <a:r>
              <a:rPr lang="cs-CZ" sz="1800" dirty="0" smtClean="0"/>
              <a:t>New RES benefit from subsides-schemes, existing Plants are „forgotten“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 smtClean="0"/>
              <a:t>Wind generation is intermittent, irregular, not correlated with Peak Load</a:t>
            </a:r>
          </a:p>
          <a:p>
            <a:pPr marL="573750" lvl="3" indent="-285750">
              <a:buFont typeface="Wingdings" panose="05000000000000000000" pitchFamily="2" charset="2"/>
              <a:buChar char="q"/>
            </a:pPr>
            <a:r>
              <a:rPr lang="cs-CZ" sz="1800" dirty="0" smtClean="0"/>
              <a:t>Short-term SPOT variations is more and more correlated with Wind</a:t>
            </a:r>
          </a:p>
          <a:p>
            <a:pPr marL="573750" lvl="3" indent="-285750">
              <a:buFont typeface="Wingdings" panose="05000000000000000000" pitchFamily="2" charset="2"/>
              <a:buChar char="q"/>
            </a:pPr>
            <a:r>
              <a:rPr lang="cs-CZ" sz="1800" dirty="0" smtClean="0"/>
              <a:t>Yet Spread between Wind and SPOT is decreasing since 2014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b="1" i="1" dirty="0" smtClean="0"/>
              <a:t>How did Germany become more flexible to better integrate Wind?</a:t>
            </a:r>
            <a:endParaRPr lang="cs-CZ" sz="2000" b="1" i="1" dirty="0"/>
          </a:p>
        </p:txBody>
      </p:sp>
    </p:spTree>
    <p:extLst>
      <p:ext uri="{BB962C8B-B14F-4D97-AF65-F5344CB8AC3E}">
        <p14:creationId xmlns:p14="http://schemas.microsoft.com/office/powerpoint/2010/main" val="291764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Additional Slides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6FB938-5FCE-4D92-988B-DF61F35B39B4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82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1" y="368660"/>
            <a:ext cx="6409123" cy="62497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TSOs in Europe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6FB938-5FCE-4D92-988B-DF61F35B39B4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3689498" y="3705833"/>
            <a:ext cx="486458" cy="29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1600" kern="1200">
                <a:solidFill>
                  <a:srgbClr val="1D1D1B"/>
                </a:solidFill>
                <a:latin typeface="+mn-lt"/>
                <a:ea typeface="+mn-ea"/>
                <a:cs typeface="+mn-cs"/>
              </a:defRPr>
            </a:lvl1pPr>
            <a:lvl2pPr marL="0" indent="-144000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anose="05020102010507070707" pitchFamily="18" charset="2"/>
              <a:buChar char=""/>
              <a:defRPr sz="1600" kern="1200">
                <a:solidFill>
                  <a:srgbClr val="1D1D1B"/>
                </a:solidFill>
                <a:latin typeface="+mn-lt"/>
                <a:ea typeface="+mn-ea"/>
                <a:cs typeface="+mn-cs"/>
              </a:defRPr>
            </a:lvl2pPr>
            <a:lvl3pPr marL="288000" indent="-144000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 2" panose="05020102010507070707" pitchFamily="18" charset="2"/>
              <a:buChar char=""/>
              <a:defRPr sz="1600" kern="1200">
                <a:solidFill>
                  <a:srgbClr val="1D1D1B"/>
                </a:solidFill>
                <a:latin typeface="+mn-lt"/>
                <a:ea typeface="+mn-ea"/>
                <a:cs typeface="+mn-cs"/>
              </a:defRPr>
            </a:lvl3pPr>
            <a:lvl4pPr marL="288000" indent="0" algn="l" rtl="0" eaLnBrk="1" fontAlgn="base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400" kern="1200">
                <a:solidFill>
                  <a:srgbClr val="1D1D1B"/>
                </a:solidFill>
                <a:latin typeface="+mn-lt"/>
                <a:ea typeface="+mn-ea"/>
                <a:cs typeface="+mn-cs"/>
              </a:defRPr>
            </a:lvl4pPr>
            <a:lvl5pPr marL="648000" indent="0" algn="l" rtl="0" eaLnBrk="1" fontAlgn="base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200" kern="1200">
                <a:solidFill>
                  <a:srgbClr val="1D1D1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 smtClean="0">
                <a:solidFill>
                  <a:schemeClr val="accent1"/>
                </a:solidFill>
              </a:rPr>
              <a:t>CEPS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1400" dirty="0">
              <a:solidFill>
                <a:schemeClr val="accent1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4139952" y="3334586"/>
            <a:ext cx="756084" cy="38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indent="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1200" b="1">
                <a:solidFill>
                  <a:srgbClr val="FF0000"/>
                </a:solidFill>
                <a:latin typeface="+mn-lt"/>
                <a:cs typeface="+mn-cs"/>
              </a:defRPr>
            </a:lvl1pPr>
            <a:lvl2pPr marL="0" indent="-14400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anose="05020102010507070707" pitchFamily="18" charset="2"/>
              <a:buChar char=""/>
              <a:defRPr sz="1600">
                <a:solidFill>
                  <a:srgbClr val="1D1D1B"/>
                </a:solidFill>
                <a:latin typeface="+mn-lt"/>
                <a:cs typeface="+mn-cs"/>
              </a:defRPr>
            </a:lvl2pPr>
            <a:lvl3pPr marL="288000" indent="-14400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 2" panose="05020102010507070707" pitchFamily="18" charset="2"/>
              <a:buChar char=""/>
              <a:defRPr sz="1600">
                <a:solidFill>
                  <a:srgbClr val="1D1D1B"/>
                </a:solidFill>
                <a:latin typeface="+mn-lt"/>
                <a:cs typeface="+mn-cs"/>
              </a:defRPr>
            </a:lvl3pPr>
            <a:lvl4pPr marL="288000" indent="0" eaLnBrk="1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400">
                <a:solidFill>
                  <a:srgbClr val="1D1D1B"/>
                </a:solidFill>
                <a:latin typeface="+mn-lt"/>
                <a:cs typeface="+mn-cs"/>
              </a:defRPr>
            </a:lvl4pPr>
            <a:lvl5pPr marL="648000" indent="0" eaLnBrk="1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200">
                <a:solidFill>
                  <a:srgbClr val="1D1D1B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cs-CZ" sz="1400" dirty="0">
                <a:solidFill>
                  <a:schemeClr val="accent1"/>
                </a:solidFill>
              </a:rPr>
              <a:t>PSE</a:t>
            </a:r>
          </a:p>
          <a:p>
            <a:endParaRPr lang="cs-CZ" sz="1400" dirty="0">
              <a:solidFill>
                <a:schemeClr val="accent1"/>
              </a:solidFill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4355976" y="3717032"/>
            <a:ext cx="756084" cy="38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indent="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1200" b="1">
                <a:solidFill>
                  <a:srgbClr val="FF0000"/>
                </a:solidFill>
                <a:latin typeface="+mn-lt"/>
                <a:cs typeface="+mn-cs"/>
              </a:defRPr>
            </a:lvl1pPr>
            <a:lvl2pPr marL="0" indent="-14400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anose="05020102010507070707" pitchFamily="18" charset="2"/>
              <a:buChar char=""/>
              <a:defRPr sz="1600">
                <a:solidFill>
                  <a:srgbClr val="1D1D1B"/>
                </a:solidFill>
                <a:latin typeface="+mn-lt"/>
                <a:cs typeface="+mn-cs"/>
              </a:defRPr>
            </a:lvl2pPr>
            <a:lvl3pPr marL="288000" indent="-14400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 2" panose="05020102010507070707" pitchFamily="18" charset="2"/>
              <a:buChar char=""/>
              <a:defRPr sz="1600">
                <a:solidFill>
                  <a:srgbClr val="1D1D1B"/>
                </a:solidFill>
                <a:latin typeface="+mn-lt"/>
                <a:cs typeface="+mn-cs"/>
              </a:defRPr>
            </a:lvl3pPr>
            <a:lvl4pPr marL="288000" indent="0" eaLnBrk="1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400">
                <a:solidFill>
                  <a:srgbClr val="1D1D1B"/>
                </a:solidFill>
                <a:latin typeface="+mn-lt"/>
                <a:cs typeface="+mn-cs"/>
              </a:defRPr>
            </a:lvl4pPr>
            <a:lvl5pPr marL="648000" indent="0" eaLnBrk="1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200">
                <a:solidFill>
                  <a:srgbClr val="1D1D1B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cs-CZ" sz="1400" dirty="0">
                <a:solidFill>
                  <a:schemeClr val="accent1"/>
                </a:solidFill>
              </a:rPr>
              <a:t>SEPS</a:t>
            </a:r>
          </a:p>
          <a:p>
            <a:endParaRPr lang="cs-CZ" sz="1400" dirty="0">
              <a:solidFill>
                <a:schemeClr val="accent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 bwMode="auto">
          <a:xfrm>
            <a:off x="3639342" y="3957857"/>
            <a:ext cx="586769" cy="1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indent="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1200" b="1">
                <a:solidFill>
                  <a:srgbClr val="FF0000"/>
                </a:solidFill>
                <a:latin typeface="+mn-lt"/>
                <a:cs typeface="+mn-cs"/>
              </a:defRPr>
            </a:lvl1pPr>
            <a:lvl2pPr marL="0" indent="-14400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anose="05020102010507070707" pitchFamily="18" charset="2"/>
              <a:buChar char=""/>
              <a:defRPr sz="1600">
                <a:solidFill>
                  <a:srgbClr val="1D1D1B"/>
                </a:solidFill>
                <a:latin typeface="+mn-lt"/>
                <a:cs typeface="+mn-cs"/>
              </a:defRPr>
            </a:lvl2pPr>
            <a:lvl3pPr marL="288000" indent="-14400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 2" panose="05020102010507070707" pitchFamily="18" charset="2"/>
              <a:buChar char=""/>
              <a:defRPr sz="1600">
                <a:solidFill>
                  <a:srgbClr val="1D1D1B"/>
                </a:solidFill>
                <a:latin typeface="+mn-lt"/>
                <a:cs typeface="+mn-cs"/>
              </a:defRPr>
            </a:lvl3pPr>
            <a:lvl4pPr marL="288000" indent="0" eaLnBrk="1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400">
                <a:solidFill>
                  <a:srgbClr val="1D1D1B"/>
                </a:solidFill>
                <a:latin typeface="+mn-lt"/>
                <a:cs typeface="+mn-cs"/>
              </a:defRPr>
            </a:lvl4pPr>
            <a:lvl5pPr marL="648000" indent="0" eaLnBrk="1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200">
                <a:solidFill>
                  <a:srgbClr val="1D1D1B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cs-CZ" sz="1400" dirty="0">
                <a:solidFill>
                  <a:schemeClr val="accent1"/>
                </a:solidFill>
              </a:rPr>
              <a:t>APG</a:t>
            </a:r>
          </a:p>
          <a:p>
            <a:endParaRPr lang="cs-CZ" sz="1400" dirty="0">
              <a:solidFill>
                <a:schemeClr val="accent1"/>
              </a:solidFill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 bwMode="auto">
          <a:xfrm>
            <a:off x="2447764" y="3140968"/>
            <a:ext cx="1104972" cy="75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indent="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1200" b="1">
                <a:solidFill>
                  <a:srgbClr val="FF0000"/>
                </a:solidFill>
                <a:latin typeface="+mn-lt"/>
                <a:cs typeface="+mn-cs"/>
              </a:defRPr>
            </a:lvl1pPr>
            <a:lvl2pPr marL="0" indent="-14400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anose="05020102010507070707" pitchFamily="18" charset="2"/>
              <a:buChar char=""/>
              <a:defRPr sz="1600">
                <a:solidFill>
                  <a:srgbClr val="1D1D1B"/>
                </a:solidFill>
                <a:latin typeface="+mn-lt"/>
                <a:cs typeface="+mn-cs"/>
              </a:defRPr>
            </a:lvl2pPr>
            <a:lvl3pPr marL="288000" indent="-14400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 2" panose="05020102010507070707" pitchFamily="18" charset="2"/>
              <a:buChar char=""/>
              <a:defRPr sz="1600">
                <a:solidFill>
                  <a:srgbClr val="1D1D1B"/>
                </a:solidFill>
                <a:latin typeface="+mn-lt"/>
                <a:cs typeface="+mn-cs"/>
              </a:defRPr>
            </a:lvl3pPr>
            <a:lvl4pPr marL="288000" indent="0" eaLnBrk="1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400">
                <a:solidFill>
                  <a:srgbClr val="1D1D1B"/>
                </a:solidFill>
                <a:latin typeface="+mn-lt"/>
                <a:cs typeface="+mn-cs"/>
              </a:defRPr>
            </a:lvl4pPr>
            <a:lvl5pPr marL="648000" indent="0" eaLnBrk="1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200">
                <a:solidFill>
                  <a:srgbClr val="1D1D1B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sz="1400" dirty="0">
                <a:solidFill>
                  <a:schemeClr val="accent1"/>
                </a:solidFill>
              </a:rPr>
              <a:t>50HzT</a:t>
            </a:r>
          </a:p>
          <a:p>
            <a:pPr algn="ctr">
              <a:lnSpc>
                <a:spcPct val="100000"/>
              </a:lnSpc>
            </a:pPr>
            <a:r>
              <a:rPr lang="cs-CZ" sz="1400" dirty="0">
                <a:solidFill>
                  <a:schemeClr val="accent1"/>
                </a:solidFill>
              </a:rPr>
              <a:t>TenneT</a:t>
            </a:r>
          </a:p>
          <a:p>
            <a:pPr algn="ctr">
              <a:lnSpc>
                <a:spcPct val="100000"/>
              </a:lnSpc>
            </a:pPr>
            <a:r>
              <a:rPr lang="cs-CZ" sz="1400" dirty="0">
                <a:solidFill>
                  <a:schemeClr val="accent1"/>
                </a:solidFill>
              </a:rPr>
              <a:t>Amprion TransnetBW</a:t>
            </a:r>
          </a:p>
          <a:p>
            <a:pPr algn="ctr">
              <a:lnSpc>
                <a:spcPct val="100000"/>
              </a:lnSpc>
            </a:pPr>
            <a:endParaRPr lang="cs-CZ" sz="1400" dirty="0">
              <a:solidFill>
                <a:schemeClr val="accent1"/>
              </a:solidFill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 bwMode="auto">
          <a:xfrm>
            <a:off x="2395445" y="4185084"/>
            <a:ext cx="900483" cy="34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indent="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1200" b="1">
                <a:solidFill>
                  <a:srgbClr val="FF0000"/>
                </a:solidFill>
                <a:latin typeface="+mn-lt"/>
                <a:cs typeface="+mn-cs"/>
              </a:defRPr>
            </a:lvl1pPr>
            <a:lvl2pPr marL="0" indent="-14400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anose="05020102010507070707" pitchFamily="18" charset="2"/>
              <a:buChar char=""/>
              <a:defRPr sz="1600">
                <a:solidFill>
                  <a:srgbClr val="1D1D1B"/>
                </a:solidFill>
                <a:latin typeface="+mn-lt"/>
                <a:cs typeface="+mn-cs"/>
              </a:defRPr>
            </a:lvl2pPr>
            <a:lvl3pPr marL="288000" indent="-14400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 2" panose="05020102010507070707" pitchFamily="18" charset="2"/>
              <a:buChar char=""/>
              <a:defRPr sz="1600">
                <a:solidFill>
                  <a:srgbClr val="1D1D1B"/>
                </a:solidFill>
                <a:latin typeface="+mn-lt"/>
                <a:cs typeface="+mn-cs"/>
              </a:defRPr>
            </a:lvl3pPr>
            <a:lvl4pPr marL="288000" indent="0" eaLnBrk="1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400">
                <a:solidFill>
                  <a:srgbClr val="1D1D1B"/>
                </a:solidFill>
                <a:latin typeface="+mn-lt"/>
                <a:cs typeface="+mn-cs"/>
              </a:defRPr>
            </a:lvl4pPr>
            <a:lvl5pPr marL="648000" indent="0" eaLnBrk="1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200">
                <a:solidFill>
                  <a:srgbClr val="1D1D1B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cs-CZ" sz="1400" dirty="0" smtClean="0">
                <a:solidFill>
                  <a:schemeClr val="accent1"/>
                </a:solidFill>
              </a:rPr>
              <a:t>Swissgrid</a:t>
            </a:r>
            <a:endParaRPr lang="cs-CZ" sz="1400" dirty="0">
              <a:solidFill>
                <a:schemeClr val="accent1"/>
              </a:solidFill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 bwMode="auto">
          <a:xfrm>
            <a:off x="1710059" y="4340303"/>
            <a:ext cx="378042" cy="38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indent="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1200" b="1">
                <a:solidFill>
                  <a:srgbClr val="FF0000"/>
                </a:solidFill>
                <a:latin typeface="+mn-lt"/>
                <a:cs typeface="+mn-cs"/>
              </a:defRPr>
            </a:lvl1pPr>
            <a:lvl2pPr marL="0" indent="-14400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anose="05020102010507070707" pitchFamily="18" charset="2"/>
              <a:buChar char=""/>
              <a:defRPr sz="1600">
                <a:solidFill>
                  <a:srgbClr val="1D1D1B"/>
                </a:solidFill>
                <a:latin typeface="+mn-lt"/>
                <a:cs typeface="+mn-cs"/>
              </a:defRPr>
            </a:lvl2pPr>
            <a:lvl3pPr marL="288000" indent="-14400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 2" panose="05020102010507070707" pitchFamily="18" charset="2"/>
              <a:buChar char=""/>
              <a:defRPr sz="1600">
                <a:solidFill>
                  <a:srgbClr val="1D1D1B"/>
                </a:solidFill>
                <a:latin typeface="+mn-lt"/>
                <a:cs typeface="+mn-cs"/>
              </a:defRPr>
            </a:lvl3pPr>
            <a:lvl4pPr marL="288000" indent="0" eaLnBrk="1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400">
                <a:solidFill>
                  <a:srgbClr val="1D1D1B"/>
                </a:solidFill>
                <a:latin typeface="+mn-lt"/>
                <a:cs typeface="+mn-cs"/>
              </a:defRPr>
            </a:lvl4pPr>
            <a:lvl5pPr marL="648000" indent="0" eaLnBrk="1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200">
                <a:solidFill>
                  <a:srgbClr val="1D1D1B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cs-CZ" sz="1400" dirty="0">
                <a:solidFill>
                  <a:schemeClr val="accent1"/>
                </a:solidFill>
              </a:rPr>
              <a:t>RTE</a:t>
            </a:r>
          </a:p>
          <a:p>
            <a:endParaRPr lang="cs-CZ" sz="1400" dirty="0">
              <a:solidFill>
                <a:schemeClr val="accent1"/>
              </a:solidFill>
            </a:endParaRPr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 bwMode="auto">
          <a:xfrm>
            <a:off x="3365537" y="4954766"/>
            <a:ext cx="756084" cy="38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indent="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1200" b="1">
                <a:solidFill>
                  <a:srgbClr val="FF0000"/>
                </a:solidFill>
                <a:latin typeface="+mn-lt"/>
                <a:cs typeface="+mn-cs"/>
              </a:defRPr>
            </a:lvl1pPr>
            <a:lvl2pPr marL="0" indent="-14400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anose="05020102010507070707" pitchFamily="18" charset="2"/>
              <a:buChar char=""/>
              <a:defRPr sz="1600">
                <a:solidFill>
                  <a:srgbClr val="1D1D1B"/>
                </a:solidFill>
                <a:latin typeface="+mn-lt"/>
                <a:cs typeface="+mn-cs"/>
              </a:defRPr>
            </a:lvl2pPr>
            <a:lvl3pPr marL="288000" indent="-14400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 2" panose="05020102010507070707" pitchFamily="18" charset="2"/>
              <a:buChar char=""/>
              <a:defRPr sz="1600">
                <a:solidFill>
                  <a:srgbClr val="1D1D1B"/>
                </a:solidFill>
                <a:latin typeface="+mn-lt"/>
                <a:cs typeface="+mn-cs"/>
              </a:defRPr>
            </a:lvl3pPr>
            <a:lvl4pPr marL="288000" indent="0" eaLnBrk="1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400">
                <a:solidFill>
                  <a:srgbClr val="1D1D1B"/>
                </a:solidFill>
                <a:latin typeface="+mn-lt"/>
                <a:cs typeface="+mn-cs"/>
              </a:defRPr>
            </a:lvl4pPr>
            <a:lvl5pPr marL="648000" indent="0" eaLnBrk="1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200">
                <a:solidFill>
                  <a:srgbClr val="1D1D1B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cs-CZ" sz="1400" dirty="0">
                <a:solidFill>
                  <a:schemeClr val="accent1"/>
                </a:solidFill>
              </a:rPr>
              <a:t>Terna</a:t>
            </a:r>
          </a:p>
          <a:p>
            <a:endParaRPr lang="cs-CZ" sz="1400" dirty="0">
              <a:solidFill>
                <a:schemeClr val="accent1"/>
              </a:solidFill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 bwMode="auto">
          <a:xfrm>
            <a:off x="840573" y="2492896"/>
            <a:ext cx="1609733" cy="101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1200" b="1">
                <a:solidFill>
                  <a:srgbClr val="FF0000"/>
                </a:solidFill>
                <a:latin typeface="+mn-lt"/>
                <a:cs typeface="+mn-cs"/>
              </a:defRPr>
            </a:lvl1pPr>
            <a:lvl2pPr marL="0" indent="-14400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anose="05020102010507070707" pitchFamily="18" charset="2"/>
              <a:buChar char=""/>
              <a:defRPr sz="1600">
                <a:solidFill>
                  <a:srgbClr val="1D1D1B"/>
                </a:solidFill>
                <a:latin typeface="+mn-lt"/>
                <a:cs typeface="+mn-cs"/>
              </a:defRPr>
            </a:lvl2pPr>
            <a:lvl3pPr marL="288000" indent="-14400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 2" panose="05020102010507070707" pitchFamily="18" charset="2"/>
              <a:buChar char=""/>
              <a:defRPr sz="1600">
                <a:solidFill>
                  <a:srgbClr val="1D1D1B"/>
                </a:solidFill>
                <a:latin typeface="+mn-lt"/>
                <a:cs typeface="+mn-cs"/>
              </a:defRPr>
            </a:lvl3pPr>
            <a:lvl4pPr marL="288000" indent="0" eaLnBrk="1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400">
                <a:solidFill>
                  <a:srgbClr val="1D1D1B"/>
                </a:solidFill>
                <a:latin typeface="+mn-lt"/>
                <a:cs typeface="+mn-cs"/>
              </a:defRPr>
            </a:lvl4pPr>
            <a:lvl5pPr marL="648000" indent="0" eaLnBrk="1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200">
                <a:solidFill>
                  <a:srgbClr val="1D1D1B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cs-CZ" sz="1400" dirty="0">
                <a:solidFill>
                  <a:schemeClr val="accent1"/>
                </a:solidFill>
              </a:rPr>
              <a:t>SHE Transmission SPTransmission</a:t>
            </a:r>
          </a:p>
          <a:p>
            <a:r>
              <a:rPr lang="cs-CZ" sz="1400" dirty="0">
                <a:solidFill>
                  <a:schemeClr val="accent1"/>
                </a:solidFill>
              </a:rPr>
              <a:t>National Grid</a:t>
            </a:r>
          </a:p>
          <a:p>
            <a:r>
              <a:rPr lang="cs-CZ" sz="1400" dirty="0" smtClean="0">
                <a:solidFill>
                  <a:schemeClr val="accent1"/>
                </a:solidFill>
              </a:rPr>
              <a:t>SONI</a:t>
            </a:r>
            <a:endParaRPr lang="cs-CZ" sz="1400" dirty="0">
              <a:solidFill>
                <a:schemeClr val="accent1"/>
              </a:solidFill>
            </a:endParaRPr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 bwMode="auto">
          <a:xfrm>
            <a:off x="4103948" y="4185084"/>
            <a:ext cx="756084" cy="38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indent="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1200" b="1">
                <a:solidFill>
                  <a:srgbClr val="FF0000"/>
                </a:solidFill>
                <a:latin typeface="+mn-lt"/>
                <a:cs typeface="+mn-cs"/>
              </a:defRPr>
            </a:lvl1pPr>
            <a:lvl2pPr marL="0" indent="-14400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anose="05020102010507070707" pitchFamily="18" charset="2"/>
              <a:buChar char=""/>
              <a:defRPr sz="1600">
                <a:solidFill>
                  <a:srgbClr val="1D1D1B"/>
                </a:solidFill>
                <a:latin typeface="+mn-lt"/>
                <a:cs typeface="+mn-cs"/>
              </a:defRPr>
            </a:lvl2pPr>
            <a:lvl3pPr marL="288000" indent="-14400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 2" panose="05020102010507070707" pitchFamily="18" charset="2"/>
              <a:buChar char=""/>
              <a:defRPr sz="1600">
                <a:solidFill>
                  <a:srgbClr val="1D1D1B"/>
                </a:solidFill>
                <a:latin typeface="+mn-lt"/>
                <a:cs typeface="+mn-cs"/>
              </a:defRPr>
            </a:lvl3pPr>
            <a:lvl4pPr marL="288000" indent="0" eaLnBrk="1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400">
                <a:solidFill>
                  <a:srgbClr val="1D1D1B"/>
                </a:solidFill>
                <a:latin typeface="+mn-lt"/>
                <a:cs typeface="+mn-cs"/>
              </a:defRPr>
            </a:lvl4pPr>
            <a:lvl5pPr marL="648000" indent="0" eaLnBrk="1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200">
                <a:solidFill>
                  <a:srgbClr val="1D1D1B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cs-CZ" sz="1400" dirty="0">
                <a:solidFill>
                  <a:schemeClr val="accent1"/>
                </a:solidFill>
              </a:rPr>
              <a:t>MAVIR</a:t>
            </a:r>
          </a:p>
          <a:p>
            <a:endParaRPr lang="cs-CZ" sz="1400" dirty="0">
              <a:solidFill>
                <a:schemeClr val="accent1"/>
              </a:solidFill>
            </a:endParaRPr>
          </a:p>
        </p:txBody>
      </p:sp>
      <p:sp>
        <p:nvSpPr>
          <p:cNvPr id="20" name="Zástupný symbol pro obsah 2"/>
          <p:cNvSpPr txBox="1">
            <a:spLocks/>
          </p:cNvSpPr>
          <p:nvPr/>
        </p:nvSpPr>
        <p:spPr bwMode="auto">
          <a:xfrm>
            <a:off x="756083" y="5442342"/>
            <a:ext cx="756084" cy="38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indent="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1200" b="1">
                <a:solidFill>
                  <a:srgbClr val="FF0000"/>
                </a:solidFill>
                <a:latin typeface="+mn-lt"/>
                <a:cs typeface="+mn-cs"/>
              </a:defRPr>
            </a:lvl1pPr>
            <a:lvl2pPr marL="0" indent="-14400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anose="05020102010507070707" pitchFamily="18" charset="2"/>
              <a:buChar char=""/>
              <a:defRPr sz="1600">
                <a:solidFill>
                  <a:srgbClr val="1D1D1B"/>
                </a:solidFill>
                <a:latin typeface="+mn-lt"/>
                <a:cs typeface="+mn-cs"/>
              </a:defRPr>
            </a:lvl2pPr>
            <a:lvl3pPr marL="288000" indent="-14400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 2" panose="05020102010507070707" pitchFamily="18" charset="2"/>
              <a:buChar char=""/>
              <a:defRPr sz="1600">
                <a:solidFill>
                  <a:srgbClr val="1D1D1B"/>
                </a:solidFill>
                <a:latin typeface="+mn-lt"/>
                <a:cs typeface="+mn-cs"/>
              </a:defRPr>
            </a:lvl3pPr>
            <a:lvl4pPr marL="288000" indent="0" eaLnBrk="1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400">
                <a:solidFill>
                  <a:srgbClr val="1D1D1B"/>
                </a:solidFill>
                <a:latin typeface="+mn-lt"/>
                <a:cs typeface="+mn-cs"/>
              </a:defRPr>
            </a:lvl4pPr>
            <a:lvl5pPr marL="648000" indent="0" eaLnBrk="1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200">
                <a:solidFill>
                  <a:srgbClr val="1D1D1B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cs-CZ" sz="1400" dirty="0">
                <a:solidFill>
                  <a:schemeClr val="accent1"/>
                </a:solidFill>
              </a:rPr>
              <a:t>REE</a:t>
            </a:r>
          </a:p>
          <a:p>
            <a:endParaRPr lang="cs-CZ" sz="1400" dirty="0">
              <a:solidFill>
                <a:schemeClr val="accent1"/>
              </a:solidFill>
            </a:endParaRPr>
          </a:p>
        </p:txBody>
      </p:sp>
      <p:sp>
        <p:nvSpPr>
          <p:cNvPr id="21" name="Zástupný symbol pro obsah 2"/>
          <p:cNvSpPr txBox="1">
            <a:spLocks/>
          </p:cNvSpPr>
          <p:nvPr/>
        </p:nvSpPr>
        <p:spPr bwMode="auto">
          <a:xfrm>
            <a:off x="36250" y="5567504"/>
            <a:ext cx="756084" cy="38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indent="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1200" b="1">
                <a:solidFill>
                  <a:srgbClr val="FF0000"/>
                </a:solidFill>
                <a:latin typeface="+mn-lt"/>
                <a:cs typeface="+mn-cs"/>
              </a:defRPr>
            </a:lvl1pPr>
            <a:lvl2pPr marL="0" indent="-14400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anose="05020102010507070707" pitchFamily="18" charset="2"/>
              <a:buChar char=""/>
              <a:defRPr sz="1600">
                <a:solidFill>
                  <a:srgbClr val="1D1D1B"/>
                </a:solidFill>
                <a:latin typeface="+mn-lt"/>
                <a:cs typeface="+mn-cs"/>
              </a:defRPr>
            </a:lvl2pPr>
            <a:lvl3pPr marL="288000" indent="-14400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 2" panose="05020102010507070707" pitchFamily="18" charset="2"/>
              <a:buChar char=""/>
              <a:defRPr sz="1600">
                <a:solidFill>
                  <a:srgbClr val="1D1D1B"/>
                </a:solidFill>
                <a:latin typeface="+mn-lt"/>
                <a:cs typeface="+mn-cs"/>
              </a:defRPr>
            </a:lvl3pPr>
            <a:lvl4pPr marL="288000" indent="0" eaLnBrk="1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400">
                <a:solidFill>
                  <a:srgbClr val="1D1D1B"/>
                </a:solidFill>
                <a:latin typeface="+mn-lt"/>
                <a:cs typeface="+mn-cs"/>
              </a:defRPr>
            </a:lvl4pPr>
            <a:lvl5pPr marL="648000" indent="0" eaLnBrk="1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200">
                <a:solidFill>
                  <a:srgbClr val="1D1D1B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cs-CZ" sz="1400" dirty="0">
                <a:solidFill>
                  <a:schemeClr val="accent1"/>
                </a:solidFill>
              </a:rPr>
              <a:t>REN</a:t>
            </a:r>
          </a:p>
          <a:p>
            <a:endParaRPr lang="cs-CZ" sz="1400" dirty="0">
              <a:solidFill>
                <a:schemeClr val="accent1"/>
              </a:solidFill>
            </a:endParaRPr>
          </a:p>
        </p:txBody>
      </p:sp>
      <p:sp>
        <p:nvSpPr>
          <p:cNvPr id="22" name="Zástupný symbol pro obsah 2"/>
          <p:cNvSpPr txBox="1">
            <a:spLocks/>
          </p:cNvSpPr>
          <p:nvPr/>
        </p:nvSpPr>
        <p:spPr bwMode="auto">
          <a:xfrm>
            <a:off x="1835696" y="3320988"/>
            <a:ext cx="756084" cy="38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indent="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1200" b="1">
                <a:solidFill>
                  <a:srgbClr val="FF0000"/>
                </a:solidFill>
                <a:latin typeface="+mn-lt"/>
                <a:cs typeface="+mn-cs"/>
              </a:defRPr>
            </a:lvl1pPr>
            <a:lvl2pPr marL="0" indent="-14400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anose="05020102010507070707" pitchFamily="18" charset="2"/>
              <a:buChar char=""/>
              <a:defRPr sz="1600">
                <a:solidFill>
                  <a:srgbClr val="1D1D1B"/>
                </a:solidFill>
                <a:latin typeface="+mn-lt"/>
                <a:cs typeface="+mn-cs"/>
              </a:defRPr>
            </a:lvl2pPr>
            <a:lvl3pPr marL="288000" indent="-144000" eaLnBrk="1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 2" panose="05020102010507070707" pitchFamily="18" charset="2"/>
              <a:buChar char=""/>
              <a:defRPr sz="1600">
                <a:solidFill>
                  <a:srgbClr val="1D1D1B"/>
                </a:solidFill>
                <a:latin typeface="+mn-lt"/>
                <a:cs typeface="+mn-cs"/>
              </a:defRPr>
            </a:lvl3pPr>
            <a:lvl4pPr marL="288000" indent="0" eaLnBrk="1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400">
                <a:solidFill>
                  <a:srgbClr val="1D1D1B"/>
                </a:solidFill>
                <a:latin typeface="+mn-lt"/>
                <a:cs typeface="+mn-cs"/>
              </a:defRPr>
            </a:lvl4pPr>
            <a:lvl5pPr marL="648000" indent="0" eaLnBrk="1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200">
                <a:solidFill>
                  <a:srgbClr val="1D1D1B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cs-CZ" sz="1400" dirty="0">
                <a:solidFill>
                  <a:schemeClr val="accent1"/>
                </a:solidFill>
              </a:rPr>
              <a:t>Elia</a:t>
            </a:r>
          </a:p>
          <a:p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8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000" y="1692000"/>
            <a:ext cx="7812412" cy="465332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 smtClean="0"/>
              <a:t>Total Transmission Capacity (TTC)</a:t>
            </a:r>
          </a:p>
          <a:p>
            <a:pPr marL="573750" lvl="3" indent="-285750">
              <a:buFont typeface="Wingdings" panose="05000000000000000000" pitchFamily="2" charset="2"/>
              <a:buChar char="q"/>
            </a:pPr>
            <a:r>
              <a:rPr lang="cs-CZ" dirty="0" smtClean="0"/>
              <a:t>Not the physical capacity of a given line!</a:t>
            </a:r>
          </a:p>
          <a:p>
            <a:pPr marL="573750" lvl="3" indent="-285750">
              <a:buFont typeface="Wingdings" panose="05000000000000000000" pitchFamily="2" charset="2"/>
              <a:buChar char="q"/>
            </a:pPr>
            <a:r>
              <a:rPr lang="cs-CZ" dirty="0" smtClean="0"/>
              <a:t>Result of Failure Modelling</a:t>
            </a:r>
          </a:p>
          <a:p>
            <a:pPr marL="573750" lvl="3" indent="-285750">
              <a:buFont typeface="Wingdings" panose="05000000000000000000" pitchFamily="2" charset="2"/>
              <a:buChar char="q"/>
            </a:pPr>
            <a:endParaRPr lang="cs-CZ" dirty="0"/>
          </a:p>
          <a:p>
            <a:pPr marL="573750" lvl="3" indent="-285750">
              <a:buFont typeface="Wingdings" panose="05000000000000000000" pitchFamily="2" charset="2"/>
              <a:buChar char="q"/>
            </a:pPr>
            <a:endParaRPr lang="cs-CZ" dirty="0" smtClean="0"/>
          </a:p>
          <a:p>
            <a:pPr marL="573750" lvl="3" indent="-285750">
              <a:buFont typeface="Wingdings" panose="05000000000000000000" pitchFamily="2" charset="2"/>
              <a:buChar char="q"/>
            </a:pPr>
            <a:endParaRPr lang="cs-CZ" dirty="0"/>
          </a:p>
          <a:p>
            <a:pPr marL="573750" lvl="3" indent="-285750">
              <a:buFont typeface="Wingdings" panose="05000000000000000000" pitchFamily="2" charset="2"/>
              <a:buChar char="q"/>
            </a:pPr>
            <a:endParaRPr lang="cs-CZ" dirty="0" smtClean="0"/>
          </a:p>
          <a:p>
            <a:pPr marL="573750" lvl="3" indent="-285750">
              <a:buFont typeface="Wingdings" panose="05000000000000000000" pitchFamily="2" charset="2"/>
              <a:buChar char="q"/>
            </a:pPr>
            <a:endParaRPr lang="cs-CZ" dirty="0"/>
          </a:p>
          <a:p>
            <a:pPr marL="573750" lvl="3" indent="-285750">
              <a:buFont typeface="Wingdings" panose="05000000000000000000" pitchFamily="2" charset="2"/>
              <a:buChar char="q"/>
            </a:pPr>
            <a:endParaRPr lang="cs-CZ" dirty="0" smtClean="0"/>
          </a:p>
          <a:p>
            <a:pPr marL="573750" lvl="3" indent="-285750">
              <a:buFont typeface="Wingdings" panose="05000000000000000000" pitchFamily="2" charset="2"/>
              <a:buChar char="q"/>
            </a:pPr>
            <a:endParaRPr lang="cs-CZ" dirty="0"/>
          </a:p>
          <a:p>
            <a:pPr marL="573750" lvl="3" indent="-285750">
              <a:buFont typeface="Wingdings" panose="05000000000000000000" pitchFamily="2" charset="2"/>
              <a:buChar char="q"/>
            </a:pPr>
            <a:endParaRPr lang="cs-CZ" dirty="0" smtClean="0"/>
          </a:p>
          <a:p>
            <a:pPr marL="573750" lvl="3" indent="-285750">
              <a:buFont typeface="Wingdings" panose="05000000000000000000" pitchFamily="2" charset="2"/>
              <a:buChar char="q"/>
            </a:pPr>
            <a:endParaRPr lang="cs-CZ" dirty="0"/>
          </a:p>
          <a:p>
            <a:pPr marL="573750" lvl="3" indent="-285750">
              <a:buFont typeface="Wingdings" panose="05000000000000000000" pitchFamily="2" charset="2"/>
              <a:buChar char="q"/>
            </a:pPr>
            <a:endParaRPr lang="cs-CZ" dirty="0" smtClean="0"/>
          </a:p>
          <a:p>
            <a:pPr marL="573750" lvl="3" indent="-285750">
              <a:buFont typeface="Wingdings" panose="05000000000000000000" pitchFamily="2" charset="2"/>
              <a:buChar char="q"/>
            </a:pPr>
            <a:endParaRPr lang="cs-CZ" dirty="0" smtClean="0"/>
          </a:p>
          <a:p>
            <a:pPr marL="573750" lvl="3" indent="-285750">
              <a:buFont typeface="Wingdings" panose="05000000000000000000" pitchFamily="2" charset="2"/>
              <a:buChar char="q"/>
            </a:pPr>
            <a:endParaRPr lang="cs-CZ" dirty="0"/>
          </a:p>
          <a:p>
            <a:pPr marL="573750" lvl="3" indent="-285750">
              <a:buFont typeface="Wingdings" panose="05000000000000000000" pitchFamily="2" charset="2"/>
              <a:buChar char="q"/>
            </a:pP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 smtClean="0"/>
              <a:t>Part of TTC is reserved for security reason and not used commercially</a:t>
            </a:r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6672980" cy="350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Cross-Border Transfer Capacity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6FB938-5FCE-4D92-988B-DF61F35B39B4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728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23765" y="4974870"/>
            <a:ext cx="2975495" cy="97210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P.F. Bach: New German Offshore Wind Impedes Danish Electricity </a:t>
            </a:r>
            <a:r>
              <a:rPr lang="en-US" dirty="0" smtClean="0"/>
              <a:t>Export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5379" y="1376772"/>
            <a:ext cx="3240360" cy="756000"/>
          </a:xfrm>
        </p:spPr>
        <p:txBody>
          <a:bodyPr/>
          <a:lstStyle/>
          <a:p>
            <a:r>
              <a:rPr lang="cs-CZ" dirty="0" smtClean="0"/>
              <a:t>Example: 2013-2015 </a:t>
            </a:r>
            <a:br>
              <a:rPr lang="cs-CZ" dirty="0" smtClean="0"/>
            </a:br>
            <a:r>
              <a:rPr lang="cs-CZ" dirty="0" smtClean="0"/>
              <a:t>DK-DE: CAPACITY -50%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6FB938-5FCE-4D92-988B-DF61F35B39B4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193"/>
            <a:ext cx="5555379" cy="685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9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SPOT market and RES electricity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b="1" dirty="0" smtClean="0"/>
              <a:t>Czech market price (SPOT) factors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 smtClean="0"/>
              <a:t>German Intermittent RES electricity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 smtClean="0"/>
              <a:t>European Power Facts and Conclusions</a:t>
            </a:r>
            <a:endParaRPr lang="cs-CZ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6FB938-5FCE-4D92-988B-DF61F35B39B4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15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6" y="3507665"/>
            <a:ext cx="5328084" cy="310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Czech SPOT </a:t>
            </a:r>
            <a:r>
              <a:rPr lang="cs-CZ" dirty="0" smtClean="0"/>
              <a:t>Factors (2015)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6FB938-5FCE-4D92-988B-DF61F35B39B4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" y="1256531"/>
            <a:ext cx="5277675" cy="30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5278332" y="2970570"/>
            <a:ext cx="3865668" cy="533486"/>
          </a:xfrm>
        </p:spPr>
        <p:txBody>
          <a:bodyPr/>
          <a:lstStyle/>
          <a:p>
            <a:r>
              <a:rPr lang="cs-CZ" sz="2000" b="1" i="1" dirty="0" smtClean="0"/>
              <a:t>Back-Up = Load – Solar – Wind </a:t>
            </a:r>
            <a:endParaRPr lang="cs-CZ" sz="2000" i="1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657" y="4327956"/>
            <a:ext cx="3865668" cy="162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1600" kern="1200">
                <a:solidFill>
                  <a:srgbClr val="1D1D1B"/>
                </a:solidFill>
                <a:latin typeface="+mn-lt"/>
                <a:ea typeface="+mn-ea"/>
                <a:cs typeface="+mn-cs"/>
              </a:defRPr>
            </a:lvl1pPr>
            <a:lvl2pPr marL="0" indent="-144000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anose="05020102010507070707" pitchFamily="18" charset="2"/>
              <a:buChar char=""/>
              <a:defRPr sz="1600" kern="1200">
                <a:solidFill>
                  <a:srgbClr val="1D1D1B"/>
                </a:solidFill>
                <a:latin typeface="+mn-lt"/>
                <a:ea typeface="+mn-ea"/>
                <a:cs typeface="+mn-cs"/>
              </a:defRPr>
            </a:lvl2pPr>
            <a:lvl3pPr marL="288000" indent="-144000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 2" panose="05020102010507070707" pitchFamily="18" charset="2"/>
              <a:buChar char=""/>
              <a:defRPr sz="1600" kern="1200">
                <a:solidFill>
                  <a:srgbClr val="1D1D1B"/>
                </a:solidFill>
                <a:latin typeface="+mn-lt"/>
                <a:ea typeface="+mn-ea"/>
                <a:cs typeface="+mn-cs"/>
              </a:defRPr>
            </a:lvl3pPr>
            <a:lvl4pPr marL="288000" indent="0" algn="l" rtl="0" eaLnBrk="1" fontAlgn="base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400" kern="1200">
                <a:solidFill>
                  <a:srgbClr val="1D1D1B"/>
                </a:solidFill>
                <a:latin typeface="+mn-lt"/>
                <a:ea typeface="+mn-ea"/>
                <a:cs typeface="+mn-cs"/>
              </a:defRPr>
            </a:lvl4pPr>
            <a:lvl5pPr marL="648000" indent="0" algn="l" rtl="0" eaLnBrk="1" fontAlgn="base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200" kern="1200">
                <a:solidFill>
                  <a:srgbClr val="1D1D1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b="1" i="1" dirty="0" smtClean="0"/>
              <a:t>Load = Domestic Usage</a:t>
            </a:r>
          </a:p>
          <a:p>
            <a:pPr algn="ctr"/>
            <a:r>
              <a:rPr lang="cs-CZ" sz="2000" b="1" i="1" dirty="0" smtClean="0"/>
              <a:t>SPOT = Day-ahead MWh Price</a:t>
            </a:r>
          </a:p>
          <a:p>
            <a:pPr algn="ctr"/>
            <a:r>
              <a:rPr lang="cs-CZ" sz="2000" i="1" dirty="0" smtClean="0"/>
              <a:t>(supply matches demand, determined by Power Exchange)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371308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Czech Electrical Transfer </a:t>
            </a:r>
            <a:r>
              <a:rPr lang="en-US" dirty="0" smtClean="0"/>
              <a:t>Capacities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6FB938-5FCE-4D92-988B-DF61F35B39B4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1647" y="1412776"/>
            <a:ext cx="6399345" cy="483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3313979" y="4091974"/>
            <a:ext cx="2635026" cy="46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5051" tIns="27525" rIns="55051" bIns="27525"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42BAD2"/>
              </a:buClr>
              <a:buSzPct val="50000"/>
              <a:buFont typeface="Wingdings" panose="05000000000000000000" pitchFamily="2" charset="2"/>
              <a:buNone/>
              <a:defRPr/>
            </a:pPr>
            <a:r>
              <a:rPr lang="en-US" altLang="en-US" sz="1200" b="1" dirty="0" smtClean="0">
                <a:solidFill>
                  <a:srgbClr val="0070C0"/>
                </a:solidFill>
                <a:latin typeface="+mn-lt"/>
              </a:rPr>
              <a:t>C</a:t>
            </a:r>
            <a:r>
              <a:rPr lang="cs-CZ" altLang="en-US" sz="1200" b="1" dirty="0" smtClean="0">
                <a:solidFill>
                  <a:srgbClr val="0070C0"/>
                </a:solidFill>
                <a:latin typeface="+mn-lt"/>
              </a:rPr>
              <a:t>Z</a:t>
            </a:r>
            <a:r>
              <a:rPr lang="en-US" altLang="en-US" sz="1200" b="1" dirty="0" smtClean="0">
                <a:solidFill>
                  <a:srgbClr val="0070C0"/>
                </a:solidFill>
                <a:latin typeface="+mn-lt"/>
              </a:rPr>
              <a:t>: </a:t>
            </a:r>
            <a:r>
              <a:rPr lang="en-US" altLang="en-US" sz="1200" b="1" dirty="0">
                <a:solidFill>
                  <a:srgbClr val="0070C0"/>
                </a:solidFill>
                <a:latin typeface="+mn-lt"/>
              </a:rPr>
              <a:t>21.1 GW </a:t>
            </a:r>
            <a:r>
              <a:rPr lang="cs-CZ" altLang="en-US" sz="1200" b="1" dirty="0" smtClean="0">
                <a:solidFill>
                  <a:srgbClr val="0070C0"/>
                </a:solidFill>
                <a:latin typeface="+mn-lt"/>
              </a:rPr>
              <a:t>Instal</a:t>
            </a:r>
            <a:r>
              <a:rPr lang="en-US" altLang="en-US" sz="1200" b="1" dirty="0" smtClean="0">
                <a:solidFill>
                  <a:srgbClr val="0070C0"/>
                </a:solidFill>
                <a:latin typeface="+mn-lt"/>
              </a:rPr>
              <a:t>led </a:t>
            </a:r>
            <a:r>
              <a:rPr lang="cs-CZ" altLang="en-US" sz="1200" b="1" dirty="0" smtClean="0">
                <a:solidFill>
                  <a:srgbClr val="0070C0"/>
                </a:solidFill>
                <a:latin typeface="+mn-lt"/>
              </a:rPr>
              <a:t>Capacity</a:t>
            </a:r>
            <a:endParaRPr lang="en-US" altLang="en-US" sz="1200" b="1" dirty="0">
              <a:solidFill>
                <a:srgbClr val="0070C0"/>
              </a:solidFill>
              <a:latin typeface="+mn-lt"/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42BAD2"/>
              </a:buClr>
              <a:buSzPct val="50000"/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solidFill>
                  <a:srgbClr val="0070C0"/>
                </a:solidFill>
                <a:latin typeface="+mn-lt"/>
              </a:rPr>
              <a:t>7.5 GW </a:t>
            </a:r>
            <a:r>
              <a:rPr lang="en-US" altLang="en-US" sz="1200" b="1" dirty="0" smtClean="0">
                <a:solidFill>
                  <a:srgbClr val="0070C0"/>
                </a:solidFill>
                <a:latin typeface="+mn-lt"/>
              </a:rPr>
              <a:t>average Consumption</a:t>
            </a:r>
            <a:endParaRPr lang="en-US" altLang="en-US" sz="1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3406788" y="2924944"/>
            <a:ext cx="2703512" cy="46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5051" tIns="27525" rIns="55051" bIns="27525"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42BAD2"/>
              </a:buClr>
              <a:buSzPct val="50000"/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solidFill>
                  <a:srgbClr val="0070C0"/>
                </a:solidFill>
                <a:latin typeface="+mn-lt"/>
              </a:rPr>
              <a:t>2 GW ~1</a:t>
            </a:r>
            <a:r>
              <a:rPr lang="cs-CZ" altLang="en-US" sz="1200" b="1" dirty="0">
                <a:solidFill>
                  <a:srgbClr val="0070C0"/>
                </a:solidFill>
                <a:latin typeface="+mn-lt"/>
              </a:rPr>
              <a:t>0%</a:t>
            </a:r>
            <a:r>
              <a:rPr lang="en-US" altLang="en-US" sz="1200" b="1" dirty="0">
                <a:solidFill>
                  <a:srgbClr val="0070C0"/>
                </a:solidFill>
                <a:latin typeface="+mn-lt"/>
              </a:rPr>
              <a:t> C</a:t>
            </a:r>
            <a:r>
              <a:rPr lang="cs-CZ" altLang="en-US" sz="1200" b="1" dirty="0" smtClean="0">
                <a:solidFill>
                  <a:srgbClr val="0070C0"/>
                </a:solidFill>
                <a:latin typeface="+mn-lt"/>
              </a:rPr>
              <a:t>apacity</a:t>
            </a:r>
            <a:endParaRPr lang="en-US" altLang="en-US" sz="1200" b="1" dirty="0">
              <a:solidFill>
                <a:srgbClr val="0070C0"/>
              </a:solidFill>
              <a:latin typeface="+mn-lt"/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42BAD2"/>
              </a:buClr>
              <a:buSzPct val="50000"/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solidFill>
                  <a:srgbClr val="0070C0"/>
                </a:solidFill>
                <a:latin typeface="+mn-lt"/>
              </a:rPr>
              <a:t>~2</a:t>
            </a:r>
            <a:r>
              <a:rPr lang="cs-CZ" altLang="en-US" sz="1200" b="1" dirty="0">
                <a:solidFill>
                  <a:srgbClr val="0070C0"/>
                </a:solidFill>
                <a:latin typeface="+mn-lt"/>
              </a:rPr>
              <a:t>5</a:t>
            </a:r>
            <a:r>
              <a:rPr lang="en-US" altLang="en-US" sz="1200" b="1" dirty="0">
                <a:solidFill>
                  <a:srgbClr val="0070C0"/>
                </a:solidFill>
                <a:latin typeface="+mn-lt"/>
              </a:rPr>
              <a:t>% </a:t>
            </a:r>
            <a:r>
              <a:rPr lang="en-US" altLang="en-US" sz="1200" b="1" dirty="0" smtClean="0">
                <a:solidFill>
                  <a:srgbClr val="0070C0"/>
                </a:solidFill>
                <a:latin typeface="+mn-lt"/>
              </a:rPr>
              <a:t>Consumption</a:t>
            </a:r>
            <a:endParaRPr lang="en-US" altLang="en-US" sz="1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547664" y="1700808"/>
            <a:ext cx="622869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3"/>
          <p:cNvSpPr/>
          <p:nvPr/>
        </p:nvSpPr>
        <p:spPr>
          <a:xfrm>
            <a:off x="2257090" y="1988840"/>
            <a:ext cx="1414810" cy="2345058"/>
          </a:xfrm>
          <a:custGeom>
            <a:avLst/>
            <a:gdLst>
              <a:gd name="connsiteX0" fmla="*/ 0 w 2541398"/>
              <a:gd name="connsiteY0" fmla="*/ 0 h 3771900"/>
              <a:gd name="connsiteX1" fmla="*/ 2514600 w 2541398"/>
              <a:gd name="connsiteY1" fmla="*/ 1612900 h 3771900"/>
              <a:gd name="connsiteX2" fmla="*/ 1104900 w 2541398"/>
              <a:gd name="connsiteY2" fmla="*/ 3771900 h 37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1398" h="3771900">
                <a:moveTo>
                  <a:pt x="0" y="0"/>
                </a:moveTo>
                <a:cubicBezTo>
                  <a:pt x="1165225" y="492125"/>
                  <a:pt x="2330450" y="984250"/>
                  <a:pt x="2514600" y="1612900"/>
                </a:cubicBezTo>
                <a:cubicBezTo>
                  <a:pt x="2698750" y="2241550"/>
                  <a:pt x="1901825" y="3006725"/>
                  <a:pt x="1104900" y="3771900"/>
                </a:cubicBezTo>
              </a:path>
            </a:pathLst>
          </a:custGeom>
          <a:noFill/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391907" y="1776380"/>
            <a:ext cx="1855654" cy="42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5051" tIns="27525" rIns="55051" bIns="27525"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42BAD2"/>
              </a:buClr>
              <a:buSzPct val="50000"/>
              <a:buFont typeface="Wingdings" panose="05000000000000000000" pitchFamily="2" charset="2"/>
              <a:buNone/>
              <a:defRPr/>
            </a:pPr>
            <a:r>
              <a:rPr lang="cs-CZ" altLang="en-US" sz="1200" b="1" dirty="0" smtClean="0">
                <a:solidFill>
                  <a:srgbClr val="0070C0"/>
                </a:solidFill>
                <a:latin typeface="+mn-lt"/>
              </a:rPr>
              <a:t>Germany: </a:t>
            </a:r>
            <a:r>
              <a:rPr lang="en-US" altLang="en-US" sz="1200" b="1" dirty="0" smtClean="0">
                <a:solidFill>
                  <a:srgbClr val="0070C0"/>
                </a:solidFill>
                <a:latin typeface="+mn-lt"/>
              </a:rPr>
              <a:t>~ </a:t>
            </a:r>
            <a:r>
              <a:rPr lang="cs-CZ" altLang="en-US" sz="1200" b="1" dirty="0" smtClean="0">
                <a:solidFill>
                  <a:srgbClr val="0070C0"/>
                </a:solidFill>
                <a:latin typeface="+mn-lt"/>
              </a:rPr>
              <a:t>50 GW Installed Wind Capacity</a:t>
            </a:r>
            <a:endParaRPr lang="en-US" altLang="en-US" sz="1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857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Czech </a:t>
            </a:r>
            <a:r>
              <a:rPr lang="cs-CZ" dirty="0" smtClean="0"/>
              <a:t>external SPOT Factors (2015)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6FB938-5FCE-4D92-988B-DF61F35B39B4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4262"/>
            <a:ext cx="4572000" cy="275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329" y="1184506"/>
            <a:ext cx="4561078" cy="274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328" y="3917444"/>
            <a:ext cx="4561079" cy="266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4968044" y="4365104"/>
            <a:ext cx="1980220" cy="1361578"/>
          </a:xfrm>
        </p:spPr>
        <p:txBody>
          <a:bodyPr/>
          <a:lstStyle/>
          <a:p>
            <a:r>
              <a:rPr lang="cs-CZ" b="1" dirty="0" smtClean="0"/>
              <a:t>German Back-Up determining Czech SPOT</a:t>
            </a:r>
            <a:endParaRPr lang="cs-CZ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7444"/>
            <a:ext cx="4572000" cy="266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Brace 2"/>
          <p:cNvSpPr/>
          <p:nvPr/>
        </p:nvSpPr>
        <p:spPr>
          <a:xfrm rot="5400000">
            <a:off x="4320425" y="-693303"/>
            <a:ext cx="503768" cy="8892972"/>
          </a:xfrm>
          <a:prstGeom prst="rightBrace">
            <a:avLst>
              <a:gd name="adj1" fmla="val 34419"/>
              <a:gd name="adj2" fmla="val 2583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04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SPOT market and RES electricity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 smtClean="0"/>
              <a:t>Czech market price (SPOT) factors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b="1" dirty="0" smtClean="0"/>
              <a:t>German Intermittent RES electricity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 smtClean="0"/>
              <a:t>European Power Facts and Conclusions</a:t>
            </a:r>
            <a:endParaRPr lang="cs-CZ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6FB938-5FCE-4D92-988B-DF61F35B39B4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43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German </a:t>
            </a:r>
            <a:r>
              <a:rPr lang="cs-CZ" dirty="0" smtClean="0"/>
              <a:t>RES </a:t>
            </a:r>
            <a:r>
              <a:rPr lang="cs-CZ" dirty="0" smtClean="0"/>
              <a:t>electricity Generation (2016)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6FB938-5FCE-4D92-988B-DF61F35B39B4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180600"/>
              </p:ext>
            </p:extLst>
          </p:nvPr>
        </p:nvGraphicFramePr>
        <p:xfrm>
          <a:off x="-15911" y="1988840"/>
          <a:ext cx="9143997" cy="288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2582"/>
                <a:gridCol w="954288"/>
                <a:gridCol w="954288"/>
                <a:gridCol w="954288"/>
                <a:gridCol w="969435"/>
                <a:gridCol w="969435"/>
                <a:gridCol w="969435"/>
                <a:gridCol w="969435"/>
                <a:gridCol w="1110811"/>
              </a:tblGrid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effectLst/>
                          <a:latin typeface="Arial"/>
                        </a:rPr>
                        <a:t>Year 2016</a:t>
                      </a:r>
                      <a:endParaRPr lang="cs-CZ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effectLst/>
                          <a:latin typeface="Arial"/>
                        </a:rPr>
                        <a:t>Sources</a:t>
                      </a:r>
                      <a:endParaRPr lang="cs-CZ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Solar</a:t>
                      </a:r>
                      <a:endParaRPr lang="cs-CZ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Off.Wind</a:t>
                      </a:r>
                      <a:endParaRPr lang="cs-CZ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On.Wind</a:t>
                      </a:r>
                      <a:endParaRPr lang="cs-CZ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Wind</a:t>
                      </a:r>
                      <a:endParaRPr lang="cs-CZ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Load</a:t>
                      </a:r>
                      <a:endParaRPr lang="cs-CZ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Spot price</a:t>
                      </a:r>
                      <a:endParaRPr lang="cs-CZ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share Wind</a:t>
                      </a:r>
                      <a:endParaRPr lang="cs-CZ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Total Prod</a:t>
                      </a:r>
                      <a:endParaRPr lang="cs-CZ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 smtClean="0">
                          <a:effectLst/>
                        </a:rPr>
                        <a:t>TWh</a:t>
                      </a:r>
                      <a:endParaRPr lang="cs-CZ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 dirty="0" smtClean="0">
                          <a:effectLst/>
                        </a:rPr>
                        <a:t>27.4</a:t>
                      </a:r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 dirty="0" smtClean="0">
                          <a:effectLst/>
                        </a:rPr>
                        <a:t>7.43</a:t>
                      </a:r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 dirty="0" smtClean="0">
                          <a:effectLst/>
                        </a:rPr>
                        <a:t>42.6</a:t>
                      </a:r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</a:rPr>
                        <a:t>50.0</a:t>
                      </a:r>
                      <a:endParaRPr lang="cs-CZ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 dirty="0" smtClean="0">
                          <a:effectLst/>
                        </a:rPr>
                        <a:t>317</a:t>
                      </a:r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13.43%</a:t>
                      </a:r>
                      <a:endParaRPr lang="cs-CZ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Average price</a:t>
                      </a:r>
                      <a:endParaRPr lang="cs-CZ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€/MWh</a:t>
                      </a:r>
                      <a:endParaRPr lang="cs-CZ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 dirty="0">
                          <a:effectLst/>
                        </a:rPr>
                        <a:t>24.83 €</a:t>
                      </a:r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 dirty="0">
                          <a:effectLst/>
                        </a:rPr>
                        <a:t>23.38 €</a:t>
                      </a:r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 dirty="0">
                          <a:effectLst/>
                        </a:rPr>
                        <a:t>22.17 €</a:t>
                      </a:r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 dirty="0">
                          <a:effectLst/>
                        </a:rPr>
                        <a:t>22.35 €</a:t>
                      </a:r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 dirty="0">
                          <a:effectLst/>
                        </a:rPr>
                        <a:t>26.55 €</a:t>
                      </a:r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 dirty="0" smtClean="0">
                          <a:effectLst/>
                        </a:rPr>
                        <a:t>25.59 €</a:t>
                      </a:r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effectLst/>
                          <a:latin typeface="Arial"/>
                        </a:rPr>
                        <a:t>Spread</a:t>
                      </a:r>
                      <a:endParaRPr lang="cs-CZ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u="none" strike="noStrike" dirty="0" smtClean="0">
                          <a:effectLst/>
                        </a:rPr>
                        <a:t>€/MWh</a:t>
                      </a:r>
                      <a:endParaRPr lang="cs-CZ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-0.76 €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-2.21 €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-3.41 €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-3.24 €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0.96 €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cs-CZ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2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311" y="3825044"/>
            <a:ext cx="4506287" cy="275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Wind Evolution in Germany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6FB938-5FCE-4D92-988B-DF61F35B39B4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48310"/>
            <a:ext cx="3791198" cy="183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311" y="1138245"/>
            <a:ext cx="4506287" cy="274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76356" y="1448780"/>
            <a:ext cx="1152128" cy="20522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7776356" y="4210200"/>
            <a:ext cx="1152128" cy="20522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4968044" y="5594309"/>
            <a:ext cx="3960440" cy="680789"/>
          </a:xfrm>
        </p:spPr>
        <p:txBody>
          <a:bodyPr/>
          <a:lstStyle/>
          <a:p>
            <a:r>
              <a:rPr lang="cs-CZ" b="1" dirty="0" smtClean="0"/>
              <a:t>Wind is better integrated in the Grid</a:t>
            </a:r>
          </a:p>
          <a:p>
            <a:r>
              <a:rPr lang="cs-CZ" b="1" i="1" dirty="0" smtClean="0"/>
              <a:t>Other sources got more flexible?</a:t>
            </a:r>
            <a:endParaRPr lang="cs-CZ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78" y="4677949"/>
            <a:ext cx="3791570" cy="183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14524"/>
            <a:ext cx="3791198" cy="183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33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SPOT market and RES electricity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 smtClean="0"/>
              <a:t>Czech market price (SPOT) factors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 smtClean="0"/>
              <a:t>German Intermittent RES electricity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b="1" dirty="0" smtClean="0"/>
              <a:t>European Power Facts and Conclusions</a:t>
            </a:r>
            <a:endParaRPr lang="cs-CZ" sz="2400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6FB938-5FCE-4D92-988B-DF61F35B39B4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91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ČEZ ESCO">
  <a:themeElements>
    <a:clrScheme name="ČEZ">
      <a:dk1>
        <a:srgbClr val="646464"/>
      </a:dk1>
      <a:lt1>
        <a:sysClr val="window" lastClr="FFFFFF"/>
      </a:lt1>
      <a:dk2>
        <a:srgbClr val="F24F00"/>
      </a:dk2>
      <a:lt2>
        <a:srgbClr val="FFFFFF"/>
      </a:lt2>
      <a:accent1>
        <a:srgbClr val="F24F00"/>
      </a:accent1>
      <a:accent2>
        <a:srgbClr val="FAB900"/>
      </a:accent2>
      <a:accent3>
        <a:srgbClr val="F49E45"/>
      </a:accent3>
      <a:accent4>
        <a:srgbClr val="BF0D0D"/>
      </a:accent4>
      <a:accent5>
        <a:srgbClr val="0070B8"/>
      </a:accent5>
      <a:accent6>
        <a:srgbClr val="94BF1F"/>
      </a:accent6>
      <a:hlink>
        <a:srgbClr val="F24F00"/>
      </a:hlink>
      <a:folHlink>
        <a:srgbClr val="F24F0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0</TotalTime>
  <Words>588</Words>
  <Application>Microsoft Office PowerPoint</Application>
  <PresentationFormat>On-screen Show (4:3)</PresentationFormat>
  <Paragraphs>164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ČEZ ESCO</vt:lpstr>
      <vt:lpstr>German SPOT and RES electricity Generation: impacts on Czech SPOT</vt:lpstr>
      <vt:lpstr>SPOT market and RES electricity</vt:lpstr>
      <vt:lpstr>Czech SPOT Factors (2015)</vt:lpstr>
      <vt:lpstr>Czech Electrical Transfer Capacities</vt:lpstr>
      <vt:lpstr>Czech external SPOT Factors (2015)</vt:lpstr>
      <vt:lpstr>SPOT market and RES electricity</vt:lpstr>
      <vt:lpstr>German RES electricity Generation (2016)</vt:lpstr>
      <vt:lpstr>Wind Evolution in Germany</vt:lpstr>
      <vt:lpstr>SPOT market and RES electricity</vt:lpstr>
      <vt:lpstr>Facts and Conclusions</vt:lpstr>
      <vt:lpstr>Additional Slides</vt:lpstr>
      <vt:lpstr>TSOs in Europe</vt:lpstr>
      <vt:lpstr>Cross-Border Transfer Capacity</vt:lpstr>
      <vt:lpstr>Example: 2013-2015  DK-DE: CAPACITY -50%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2014-10-30T18:35:41Z</dcterms:created>
  <dcterms:modified xsi:type="dcterms:W3CDTF">2016-09-11T10:34:01Z</dcterms:modified>
</cp:coreProperties>
</file>